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7" r:id="rId13"/>
    <p:sldId id="326" r:id="rId14"/>
    <p:sldId id="328" r:id="rId15"/>
  </p:sldIdLst>
  <p:sldSz cx="12192000" cy="6858000"/>
  <p:notesSz cx="6858000" cy="9947275"/>
  <p:embeddedFontLst>
    <p:embeddedFont>
      <p:font typeface="Montserrat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6503"/>
    <a:srgbClr val="CC6600"/>
    <a:srgbClr val="A56B03"/>
    <a:srgbClr val="C88204"/>
    <a:srgbClr val="945200"/>
    <a:srgbClr val="9F6703"/>
    <a:srgbClr val="B878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89" autoAdjust="0"/>
    <p:restoredTop sz="91385"/>
  </p:normalViewPr>
  <p:slideViewPr>
    <p:cSldViewPr snapToGrid="0" snapToObjects="1">
      <p:cViewPr>
        <p:scale>
          <a:sx n="75" d="100"/>
          <a:sy n="75" d="100"/>
        </p:scale>
        <p:origin x="-103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545" cy="49682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24" y="0"/>
            <a:ext cx="2971544" cy="49682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504274CF-7FA0-41DF-AD37-5DA5D489CCD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908"/>
            <a:ext cx="2971545" cy="49682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24" y="9448908"/>
            <a:ext cx="2971544" cy="49682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40966C01-B0C5-4E8D-A7EE-3CA27816B8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2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68" tIns="93668" rIns="93668" bIns="9366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d2714be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2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d2714be23_0_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3668" tIns="93668" rIns="93668" bIns="9366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4" y="365125"/>
            <a:ext cx="10515600" cy="81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4" y="1277656"/>
            <a:ext cx="10515600" cy="489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4" y="365125"/>
            <a:ext cx="10515600" cy="81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39791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72203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183190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5183190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8204" y="365125"/>
            <a:ext cx="10515600" cy="81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3646346" y="-1530490"/>
            <a:ext cx="489930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4" y="365125"/>
            <a:ext cx="10515600" cy="81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4" y="1277656"/>
            <a:ext cx="10515600" cy="489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Montserrat"/>
              <a:buChar char="•"/>
              <a:defRPr sz="16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/>
          </p:nvPr>
        </p:nvSpPr>
        <p:spPr>
          <a:xfrm>
            <a:off x="1510209" y="1635937"/>
            <a:ext cx="9144000" cy="154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URMUL SEEMANT SAMITI</a:t>
            </a:r>
            <a:endParaRPr sz="40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1"/>
          </p:nvPr>
        </p:nvSpPr>
        <p:spPr>
          <a:xfrm>
            <a:off x="768261" y="3176739"/>
            <a:ext cx="9144000" cy="8574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Arial Black" pitchFamily="34" charset="0"/>
              </a:rPr>
              <a:t>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Agla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Dashak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09 April, 2023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3200" b="1" dirty="0" smtClean="0">
              <a:latin typeface="BodoniExt-Normal-Italic" pitchFamily="2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BodoniExt-Normal-Italic" pitchFamily="2" charset="0"/>
              </a:rPr>
              <a:t> </a:t>
            </a:r>
            <a:endParaRPr lang="en-US" sz="3200" b="1" dirty="0">
              <a:latin typeface="BodoniExt-Normal-Italic" pitchFamily="2" charset="0"/>
            </a:endParaRPr>
          </a:p>
        </p:txBody>
      </p:sp>
      <p:sp>
        <p:nvSpPr>
          <p:cNvPr id="173" name="Google Shape;173;p26"/>
          <p:cNvSpPr/>
          <p:nvPr/>
        </p:nvSpPr>
        <p:spPr>
          <a:xfrm rot="10800000" flipH="1">
            <a:off x="0" y="2520637"/>
            <a:ext cx="2279737" cy="54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00000"/>
              </a:solidFill>
            </a:endParaRPr>
          </a:p>
        </p:txBody>
      </p:sp>
      <p:sp>
        <p:nvSpPr>
          <p:cNvPr id="176" name="Google Shape;176;p26"/>
          <p:cNvSpPr/>
          <p:nvPr/>
        </p:nvSpPr>
        <p:spPr>
          <a:xfrm rot="10800000" flipH="1" flipV="1">
            <a:off x="2705101" y="5264458"/>
            <a:ext cx="6553200" cy="17114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8" name="Google Shape;173;p26">
            <a:extLst>
              <a:ext uri="{FF2B5EF4-FFF2-40B4-BE49-F238E27FC236}">
                <a16:creationId xmlns="" xmlns:a16="http://schemas.microsoft.com/office/drawing/2014/main" id="{D807B9B3-C104-8344-BE0C-F4E74003863F}"/>
              </a:ext>
            </a:extLst>
          </p:cNvPr>
          <p:cNvSpPr/>
          <p:nvPr/>
        </p:nvSpPr>
        <p:spPr>
          <a:xfrm rot="10800000" flipH="1">
            <a:off x="9912263" y="2577788"/>
            <a:ext cx="2279737" cy="54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6120309" y="0"/>
            <a:ext cx="6071691" cy="25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220478"/>
            <a:ext cx="73406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Roles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Responsibilities    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4677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7632700" y="513447"/>
            <a:ext cx="45413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375707" y="513447"/>
            <a:ext cx="117983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Executive Committee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Plan and implement the activities to further the Mission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Set the annual targets for each Domain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All decisions of EC have to be </a:t>
            </a:r>
            <a:r>
              <a:rPr lang="en-IN" sz="2000" u="sng" dirty="0" smtClean="0">
                <a:latin typeface="Times New Roman" pitchFamily="18" charset="0"/>
                <a:cs typeface="Times New Roman" pitchFamily="18" charset="0"/>
              </a:rPr>
              <a:t>consensual and unanimous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Monitor and review of the work done by Domain Coordinators (DC)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Performance appraisal of DCs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Verify and recommend all decisions to CES for approval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Network and collaborations with external stakeholders (including other NGOs, government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CBOs, donors, PRIs, academic and research organisations, private sector etc.)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Selection of staff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Ensure upholding of core values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in letter and spirit; take disciplinary action against   	violation of rules and values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347478"/>
            <a:ext cx="73406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Roles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Responsibilities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5947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7632700" y="640447"/>
            <a:ext cx="45413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838200" y="552278"/>
            <a:ext cx="107823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 Coordinators</a:t>
            </a:r>
          </a:p>
          <a:p>
            <a:pPr algn="just">
              <a:lnSpc>
                <a:spcPct val="200000"/>
              </a:lnSpc>
            </a:pPr>
            <a:endParaRPr lang="en-I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I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14400" y="1536700"/>
          <a:ext cx="10160000" cy="4959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0"/>
                <a:gridCol w="5080000"/>
              </a:tblGrid>
              <a:tr h="674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Domain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r>
                        <a:rPr lang="en-IN" sz="2800" b="1" dirty="0">
                          <a:latin typeface="Times New Roman" pitchFamily="18" charset="0"/>
                          <a:cs typeface="Times New Roman" pitchFamily="18" charset="0"/>
                        </a:rPr>
                        <a:t>Coordinator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3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Human Development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Suraj</a:t>
                      </a:r>
                      <a:r>
                        <a:rPr lang="en-IN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Singh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Collective </a:t>
                      </a:r>
                      <a:r>
                        <a:rPr lang="en-IN" sz="2400" b="1" dirty="0">
                          <a:latin typeface="Times New Roman" pitchFamily="18" charset="0"/>
                          <a:cs typeface="Times New Roman" pitchFamily="18" charset="0"/>
                        </a:rPr>
                        <a:t>Enterprises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Akriti</a:t>
                      </a:r>
                      <a:r>
                        <a:rPr lang="en-IN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Srivastava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0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Entitlements</a:t>
                      </a:r>
                      <a:r>
                        <a:rPr lang="en-IN" sz="2400" b="1" dirty="0">
                          <a:latin typeface="Times New Roman" pitchFamily="18" charset="0"/>
                          <a:cs typeface="Times New Roman" pitchFamily="18" charset="0"/>
                        </a:rPr>
                        <a:t>, Govt welfare programs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Ramprasad</a:t>
                      </a:r>
                      <a:r>
                        <a:rPr lang="en-IN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400" b="0" dirty="0">
                          <a:latin typeface="Times New Roman" pitchFamily="18" charset="0"/>
                          <a:cs typeface="Times New Roman" pitchFamily="18" charset="0"/>
                        </a:rPr>
                        <a:t>Harsh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Natural </a:t>
                      </a:r>
                      <a:r>
                        <a:rPr lang="en-IN" sz="2400" b="1" dirty="0">
                          <a:latin typeface="Times New Roman" pitchFamily="18" charset="0"/>
                          <a:cs typeface="Times New Roman" pitchFamily="18" charset="0"/>
                        </a:rPr>
                        <a:t>Resources Management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Pukhraj</a:t>
                      </a:r>
                      <a:r>
                        <a:rPr lang="en-IN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Jaipal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7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Research</a:t>
                      </a:r>
                      <a:r>
                        <a:rPr lang="en-IN" sz="2400" b="1" dirty="0">
                          <a:latin typeface="Times New Roman" pitchFamily="18" charset="0"/>
                          <a:cs typeface="Times New Roman" pitchFamily="18" charset="0"/>
                        </a:rPr>
                        <a:t>, Advocacy &amp; Communication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Sunil </a:t>
                      </a:r>
                      <a:r>
                        <a:rPr lang="en-IN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Lahiri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Digital </a:t>
                      </a:r>
                      <a:r>
                        <a:rPr lang="en-IN" sz="2400" b="1" dirty="0">
                          <a:latin typeface="Times New Roman" pitchFamily="18" charset="0"/>
                          <a:cs typeface="Times New Roman" pitchFamily="18" charset="0"/>
                        </a:rPr>
                        <a:t>services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Laxmi</a:t>
                      </a:r>
                      <a:r>
                        <a:rPr lang="en-IN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Rani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347478"/>
            <a:ext cx="73406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Roles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Responsibilities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5947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7632700" y="640447"/>
            <a:ext cx="45413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838200" y="552278"/>
            <a:ext cx="10782300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000" dirty="0" smtClean="0"/>
              <a:t>  </a:t>
            </a:r>
            <a:endParaRPr lang="en-US" sz="2000" dirty="0" smtClean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0408" y="1113890"/>
          <a:ext cx="10160000" cy="2399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0"/>
                <a:gridCol w="5080000"/>
              </a:tblGrid>
              <a:tr h="702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00" b="1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b="1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Support function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N" sz="400" b="1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2400" b="1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Coordinator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N" sz="400" b="1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3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b="1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Admin, HR, Campus Management</a:t>
                      </a:r>
                      <a:endParaRPr lang="en-IN" sz="3600" b="1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0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/>
                      <a:r>
                        <a:rPr lang="en-IN" sz="20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Ravi </a:t>
                      </a:r>
                      <a:r>
                        <a:rPr lang="en-IN" sz="2000" b="0" i="0" u="none" strike="noStrike" cap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Chaturvedi</a:t>
                      </a:r>
                      <a:endParaRPr lang="en-US" sz="2000" b="0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/>
                      <a:endParaRPr lang="en-IN" sz="1200" b="0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/>
                      <a:r>
                        <a:rPr lang="en-IN" sz="2000" b="0" i="0" u="none" strike="noStrike" cap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Ramlal</a:t>
                      </a:r>
                      <a:r>
                        <a:rPr lang="en-IN" sz="20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IN" sz="2000" b="0" i="0" u="none" strike="noStrike" cap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Manjhu</a:t>
                      </a:r>
                      <a:endParaRPr lang="en-IN" sz="2000" b="0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600" b="1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Resource mobilisation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b="0" i="0" u="none" strike="noStrike" cap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0" i="0" u="none" strike="noStrike" cap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Manoj</a:t>
                      </a:r>
                      <a:r>
                        <a:rPr lang="en-IN" sz="2000" b="0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Kumar</a:t>
                      </a:r>
                      <a:endParaRPr lang="en-US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419100" y="3482863"/>
            <a:ext cx="121740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The role and responsibilities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Plan and implement their respective domain activities / support functions by  leading their teams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Coordinate with other DCs for implementation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Report the progress of their Domain / Support function regularly to EC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 Appraisal of the work done by their respective team members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0;p32"/>
          <p:cNvSpPr/>
          <p:nvPr/>
        </p:nvSpPr>
        <p:spPr>
          <a:xfrm>
            <a:off x="-1" y="467728"/>
            <a:ext cx="12174008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685799" y="742778"/>
            <a:ext cx="102616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Domain Teams </a:t>
            </a:r>
          </a:p>
          <a:p>
            <a:pPr lvl="0">
              <a:lnSpc>
                <a:spcPct val="200000"/>
              </a:lnSpc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   - Composition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Designations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Margdarshak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(Advisory Council)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Change Management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Increment &amp; Promotion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Partnerships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Suggestions and Discussion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3238499" y="436378"/>
            <a:ext cx="2651666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Purpose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658228"/>
            <a:ext cx="3238499" cy="77400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5359400" y="658228"/>
            <a:ext cx="6700307" cy="77400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3431149" y="1063010"/>
            <a:ext cx="808245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Improve the “Systems” in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Expand  horizon &amp; change mindset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              (Training &amp; CB)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Empowering the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Karyakarta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	(Involvement in re-imagining the future)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Redesign the Implementing structure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Indentify long-terms goals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Strengthen Governance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Shared value system </a:t>
            </a:r>
          </a:p>
          <a:p>
            <a:pPr algn="just">
              <a:buFont typeface="Wingdings" pitchFamily="2" charset="2"/>
              <a:buChar char="q"/>
            </a:pPr>
            <a:endParaRPr lang="en-IN" sz="1600" b="1" dirty="0" smtClean="0"/>
          </a:p>
          <a:p>
            <a:endParaRPr lang="en-IN" dirty="0">
              <a:solidFill>
                <a:srgbClr val="727063"/>
              </a:solidFill>
              <a:latin typeface="Montserrat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93478"/>
            <a:ext cx="55372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Participatory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Visioning 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3788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 flipV="1">
            <a:off x="7340600" y="418126"/>
            <a:ext cx="47191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198404" y="476545"/>
            <a:ext cx="11930095" cy="628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IN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 </a:t>
            </a:r>
            <a:r>
              <a:rPr lang="en-I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: Multi-stakeholder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Sep 2022)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300" b="1" dirty="0" err="1" smtClean="0">
                <a:latin typeface="Times New Roman" pitchFamily="18" charset="0"/>
                <a:cs typeface="Times New Roman" pitchFamily="18" charset="0"/>
              </a:rPr>
              <a:t>Bajju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, Bikaner, and some villages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: Draft report presentation and discussion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Nov 2022)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300" b="1" dirty="0" err="1" smtClean="0">
                <a:latin typeface="Times New Roman" pitchFamily="18" charset="0"/>
                <a:cs typeface="Times New Roman" pitchFamily="18" charset="0"/>
              </a:rPr>
              <a:t>Punrasar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. Formation of a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Core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committee and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Sub-committees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to work intensively on various proposed verticals and other issues of concern.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3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: Presentation / discussion of Core and Sub-committee reports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Jan 2023)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300" b="1" dirty="0" err="1" smtClean="0">
                <a:latin typeface="Times New Roman" pitchFamily="18" charset="0"/>
                <a:cs typeface="Times New Roman" pitchFamily="18" charset="0"/>
              </a:rPr>
              <a:t>Bajju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. Revising and Finalising them in Feb 2023.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4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: HR training (</a:t>
            </a:r>
            <a:r>
              <a:rPr lang="en-IN" sz="2300" dirty="0" err="1" smtClean="0">
                <a:latin typeface="Times New Roman" pitchFamily="18" charset="0"/>
                <a:cs typeface="Times New Roman" pitchFamily="18" charset="0"/>
              </a:rPr>
              <a:t>Nilesh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300" dirty="0" err="1" smtClean="0">
                <a:latin typeface="Times New Roman" pitchFamily="18" charset="0"/>
                <a:cs typeface="Times New Roman" pitchFamily="18" charset="0"/>
              </a:rPr>
              <a:t>Mantri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, Corporate HR Trainer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) for all </a:t>
            </a:r>
            <a:r>
              <a:rPr lang="en-IN" sz="2300" b="1" dirty="0" err="1" smtClean="0">
                <a:latin typeface="Times New Roman" pitchFamily="18" charset="0"/>
                <a:cs typeface="Times New Roman" pitchFamily="18" charset="0"/>
              </a:rPr>
              <a:t>karyakarta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 to address the felt gaps in Team Work, Personal leadership, and Communication in </a:t>
            </a:r>
            <a:r>
              <a:rPr lang="en-IN" sz="2300" b="1" dirty="0" err="1" smtClean="0">
                <a:latin typeface="Times New Roman" pitchFamily="18" charset="0"/>
                <a:cs typeface="Times New Roman" pitchFamily="18" charset="0"/>
              </a:rPr>
              <a:t>Bajju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Virtual discussion (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en-IN" sz="2300" dirty="0" err="1" smtClean="0">
                <a:latin typeface="Times New Roman" pitchFamily="18" charset="0"/>
                <a:cs typeface="Times New Roman" pitchFamily="18" charset="0"/>
              </a:rPr>
              <a:t>Vijaya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300" dirty="0" err="1" smtClean="0">
                <a:latin typeface="Times New Roman" pitchFamily="18" charset="0"/>
                <a:cs typeface="Times New Roman" pitchFamily="18" charset="0"/>
              </a:rPr>
              <a:t>Switha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, CEO, </a:t>
            </a:r>
            <a:r>
              <a:rPr lang="en-IN" sz="2300" dirty="0" err="1" smtClean="0">
                <a:latin typeface="Times New Roman" pitchFamily="18" charset="0"/>
                <a:cs typeface="Times New Roman" pitchFamily="18" charset="0"/>
              </a:rPr>
              <a:t>Chitrika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) on Producer Organisations. 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5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: Presentation of the final report and discussion with the Board of </a:t>
            </a:r>
            <a:r>
              <a:rPr lang="en-IN" sz="2300" b="1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 in April 2023 in Bikaner.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1574800" y="994858"/>
            <a:ext cx="10388601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Business as Usual ?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	Or 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Organisation in Crisis?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N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Story 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solidFill>
                <a:srgbClr val="7270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3"/>
            <a:ext cx="6120309" cy="255013"/>
          </a:xfrm>
          <a:prstGeom prst="rect">
            <a:avLst/>
          </a:prstGeom>
        </p:spPr>
      </p:pic>
      <p:sp>
        <p:nvSpPr>
          <p:cNvPr id="18" name="Google Shape;240;p32"/>
          <p:cNvSpPr/>
          <p:nvPr/>
        </p:nvSpPr>
        <p:spPr>
          <a:xfrm>
            <a:off x="-1" y="658228"/>
            <a:ext cx="12128500" cy="77400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322078"/>
            <a:ext cx="62103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My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 in the OD Exercise ?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5693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8432800" y="615047"/>
            <a:ext cx="34237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2513510" y="1422400"/>
            <a:ext cx="842119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Implementable Suggestions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Discuss “Consequences” of change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Suggest – adopt the whole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Handhold the change process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>
              <a:solidFill>
                <a:srgbClr val="7270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220478"/>
            <a:ext cx="73406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5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Urmul </a:t>
            </a:r>
            <a:r>
              <a:rPr lang="en-US" sz="2500" b="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Seemant</a:t>
            </a:r>
            <a:r>
              <a:rPr lang="en-US" sz="25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500" b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4677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8750300" y="513447"/>
            <a:ext cx="34237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25399" y="596900"/>
            <a:ext cx="121486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Conserve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bio-diversity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in the desert and promote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sustainable livelihoods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based on optimum use of natural resources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Bridge the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 divide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and utilise digital technologies to enhance the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of life of the poor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Facilitate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Producers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goods and services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to obtain higher returns through their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collective businesses and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 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addition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Undertake measures to achieve the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Sustainable Development Goals (SDGs)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related to poverty, hunger, health, education, gender equality, and energy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Empower the poor </a:t>
            </a:r>
            <a:r>
              <a:rPr lang="en-I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access their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entitlements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flowing from their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Rights and Government welfare programs</a:t>
            </a:r>
            <a:endParaRPr lang="en-US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Conduct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and dissemination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required for scaling up, and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advocacy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 for interventions needed for better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governance </a:t>
            </a:r>
            <a:r>
              <a:rPr lang="en-IN" sz="1900" b="1" dirty="0" smtClean="0">
                <a:latin typeface="Times New Roman" pitchFamily="18" charset="0"/>
                <a:cs typeface="Times New Roman" pitchFamily="18" charset="0"/>
              </a:rPr>
              <a:t>and curing the </a:t>
            </a:r>
            <a:r>
              <a:rPr lang="en-IN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ills afflicting the society</a:t>
            </a:r>
            <a:endParaRPr lang="en-US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IN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800" dirty="0">
              <a:solidFill>
                <a:srgbClr val="7270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220478"/>
            <a:ext cx="73406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Core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Values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Seemant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4677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7467600" y="513447"/>
            <a:ext cx="47064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685799" y="469900"/>
            <a:ext cx="1148820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Process of evolving the values 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Equality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– no discrimination based on gender, caste, class etc.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Participatory development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Transparency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Accountability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– towards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, target community, and other stakeholders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 work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– in ideas, practices, and technology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Intoxicant-free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premises and work environment – tobacco, alcohol, narcotics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Role of the Board ?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dirty="0">
              <a:solidFill>
                <a:srgbClr val="7270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3987800" y="220478"/>
            <a:ext cx="64643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Organogram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467728"/>
            <a:ext cx="40386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9588500" y="513447"/>
            <a:ext cx="2585507" cy="45720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685799" y="495300"/>
            <a:ext cx="11488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000" b="1" dirty="0" smtClean="0"/>
              <a:t> </a:t>
            </a:r>
          </a:p>
          <a:p>
            <a:endParaRPr lang="en-IN" dirty="0">
              <a:solidFill>
                <a:srgbClr val="727063"/>
              </a:solidFill>
              <a:latin typeface="Montserrat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1600" y="717379"/>
            <a:ext cx="2120900" cy="793921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Board</a:t>
            </a:r>
            <a:r>
              <a:rPr lang="en-IN" sz="4000" b="1" dirty="0" smtClean="0"/>
              <a:t> </a:t>
            </a:r>
            <a:endParaRPr lang="en-US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2336799" y="1530179"/>
            <a:ext cx="4292601" cy="6034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C &amp; ES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23" name="Minus 22"/>
          <p:cNvSpPr/>
          <p:nvPr/>
        </p:nvSpPr>
        <p:spPr>
          <a:xfrm>
            <a:off x="1930400" y="927100"/>
            <a:ext cx="2197100" cy="368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708400" y="1066800"/>
            <a:ext cx="1778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6101" y="2673179"/>
            <a:ext cx="4051300" cy="6034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Executive Committee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819400" y="2133600"/>
            <a:ext cx="190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80001" y="2685879"/>
            <a:ext cx="3149599" cy="6034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Advisory Council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070600" y="2133600"/>
            <a:ext cx="190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225800" y="3295478"/>
            <a:ext cx="190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" y="4628978"/>
            <a:ext cx="1600200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700" b="1" dirty="0" smtClean="0">
                <a:solidFill>
                  <a:schemeClr val="tx1"/>
                </a:solidFill>
              </a:rPr>
              <a:t>Human Development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660400" y="3810000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>
            <a:off x="-1206500" y="3670300"/>
            <a:ext cx="14478000" cy="368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14499" y="4628978"/>
            <a:ext cx="1422401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700" b="1" dirty="0" smtClean="0">
                <a:solidFill>
                  <a:schemeClr val="tx1"/>
                </a:solidFill>
              </a:rPr>
              <a:t>Collective Enterprises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25800" y="4628978"/>
            <a:ext cx="1473200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Entitlements</a:t>
            </a:r>
            <a:r>
              <a:rPr lang="en-IN" sz="1700" b="1" dirty="0" smtClean="0">
                <a:solidFill>
                  <a:schemeClr val="tx1"/>
                </a:solidFill>
              </a:rPr>
              <a:t>, Govt Welfare Programme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75200" y="4628978"/>
            <a:ext cx="1422400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700" b="1" dirty="0" smtClean="0">
                <a:solidFill>
                  <a:schemeClr val="tx1"/>
                </a:solidFill>
              </a:rPr>
              <a:t>Natural </a:t>
            </a:r>
            <a:r>
              <a:rPr lang="en-IN" sz="1700" b="1" dirty="0" smtClean="0">
                <a:solidFill>
                  <a:schemeClr val="tx1"/>
                </a:solidFill>
              </a:rPr>
              <a:t>Resources </a:t>
            </a:r>
            <a:r>
              <a:rPr lang="en-IN" sz="1700" b="1" dirty="0" err="1" smtClean="0">
                <a:solidFill>
                  <a:schemeClr val="tx1"/>
                </a:solidFill>
              </a:rPr>
              <a:t>Managment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86500" y="4641678"/>
            <a:ext cx="1841500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700" b="1" dirty="0" smtClean="0">
                <a:solidFill>
                  <a:schemeClr val="tx1"/>
                </a:solidFill>
              </a:rPr>
              <a:t>Research, Advocacy &amp; Communication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16900" y="4641678"/>
            <a:ext cx="1104900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700" b="1" dirty="0" smtClean="0">
                <a:solidFill>
                  <a:schemeClr val="tx1"/>
                </a:solidFill>
              </a:rPr>
              <a:t>Digital Services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398000" y="4641678"/>
            <a:ext cx="1358900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tx1"/>
                </a:solidFill>
              </a:rPr>
              <a:t>Admin, HR, Campus Management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20399" y="4641678"/>
            <a:ext cx="1340907" cy="192422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 smtClean="0">
                <a:solidFill>
                  <a:schemeClr val="tx1"/>
                </a:solidFill>
              </a:rPr>
              <a:t>Resource Mobilisation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2336799" y="38288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3797300" y="38288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5283200" y="38288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7035800" y="38288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8477250" y="38288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9867900" y="38288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11226800" y="3816178"/>
            <a:ext cx="1905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32"/>
          <p:cNvSpPr txBox="1">
            <a:spLocks noGrp="1"/>
          </p:cNvSpPr>
          <p:nvPr>
            <p:ph type="title"/>
          </p:nvPr>
        </p:nvSpPr>
        <p:spPr>
          <a:xfrm>
            <a:off x="2222500" y="220478"/>
            <a:ext cx="7340600" cy="5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Roles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Responsibilities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40;p32"/>
          <p:cNvSpPr/>
          <p:nvPr/>
        </p:nvSpPr>
        <p:spPr>
          <a:xfrm>
            <a:off x="-1" y="467728"/>
            <a:ext cx="2222501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1;p32"/>
          <p:cNvSpPr/>
          <p:nvPr/>
        </p:nvSpPr>
        <p:spPr>
          <a:xfrm>
            <a:off x="8153400" y="513447"/>
            <a:ext cx="4020607" cy="45719"/>
          </a:xfrm>
          <a:prstGeom prst="rect">
            <a:avLst/>
          </a:prstGeom>
          <a:solidFill>
            <a:srgbClr val="945200"/>
          </a:solidFill>
          <a:ln w="9525" cap="flat" cmpd="sng">
            <a:solidFill>
              <a:srgbClr val="94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6602988"/>
            <a:ext cx="6120309" cy="25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6120309" y="6602988"/>
            <a:ext cx="6071691" cy="255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718B9E-AB6D-4042-9CDC-277CD4C70FCE}"/>
              </a:ext>
            </a:extLst>
          </p:cNvPr>
          <p:cNvSpPr/>
          <p:nvPr/>
        </p:nvSpPr>
        <p:spPr>
          <a:xfrm>
            <a:off x="685799" y="818978"/>
            <a:ext cx="1026160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Chairperson </a:t>
            </a:r>
            <a:r>
              <a:rPr lang="en-I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Executive Secretary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Prevent Mission-drift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Approve the decisions of EC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Signatory of financial decisions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Performance appraisal of members of EC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Appellate authority for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redressal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of grievances of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staff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Bridge between the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Seemant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staff and its Board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7270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6120309" cy="25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3FB916-44EA-104B-9E2E-6A6A94C8668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6071691" y="12703"/>
            <a:ext cx="6120309" cy="25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758</Words>
  <Application>Microsoft Macintosh PowerPoint</Application>
  <PresentationFormat>Custom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Montserrat</vt:lpstr>
      <vt:lpstr>Calibri</vt:lpstr>
      <vt:lpstr>Arial Black</vt:lpstr>
      <vt:lpstr>BodoniExt-Normal-Italic</vt:lpstr>
      <vt:lpstr>Wingdings</vt:lpstr>
      <vt:lpstr>Office Theme</vt:lpstr>
      <vt:lpstr>URMUL SEEMANT SAMITI</vt:lpstr>
      <vt:lpstr>  Purpose</vt:lpstr>
      <vt:lpstr>     Participatory Visioning </vt:lpstr>
      <vt:lpstr>Slide 4</vt:lpstr>
      <vt:lpstr>    My role in the OD Exercise ?</vt:lpstr>
      <vt:lpstr>     Proposed Mission of Urmul Seemant </vt:lpstr>
      <vt:lpstr>     Core Values of Seemant</vt:lpstr>
      <vt:lpstr>   Proposed Organogram</vt:lpstr>
      <vt:lpstr>    Roles &amp; Responsibilities</vt:lpstr>
      <vt:lpstr>     Roles &amp; Responsibilities    </vt:lpstr>
      <vt:lpstr>     Roles &amp; Responsibilities</vt:lpstr>
      <vt:lpstr>    Roles &amp; Responsibilities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URMUL DESERT CRAFTS</dc:title>
  <dc:creator>MosaicMedia</dc:creator>
  <cp:lastModifiedBy>IGP</cp:lastModifiedBy>
  <cp:revision>147</cp:revision>
  <dcterms:modified xsi:type="dcterms:W3CDTF">2023-04-08T13:23:05Z</dcterms:modified>
</cp:coreProperties>
</file>